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2" r:id="rId4"/>
    <p:sldId id="258" r:id="rId5"/>
    <p:sldId id="259" r:id="rId6"/>
    <p:sldId id="260" r:id="rId7"/>
    <p:sldId id="274" r:id="rId8"/>
    <p:sldId id="261" r:id="rId9"/>
    <p:sldId id="262" r:id="rId10"/>
    <p:sldId id="275" r:id="rId11"/>
    <p:sldId id="264" r:id="rId12"/>
    <p:sldId id="265" r:id="rId13"/>
    <p:sldId id="266" r:id="rId14"/>
    <p:sldId id="267" r:id="rId15"/>
    <p:sldId id="268" r:id="rId16"/>
    <p:sldId id="273" r:id="rId17"/>
    <p:sldId id="270" r:id="rId18"/>
    <p:sldId id="271" r:id="rId19"/>
    <p:sldId id="269" r:id="rId20"/>
    <p:sldId id="277" r:id="rId21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1" d="100"/>
          <a:sy n="121" d="100"/>
        </p:scale>
        <p:origin x="-640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14D5A-B1B6-3741-9141-27B8D6968B0E}" type="datetimeFigureOut">
              <a:rPr lang="nl-NL" smtClean="0"/>
              <a:t>30-03-15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1CAA2-6E3A-FE4C-8DCA-3D27357945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5947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1CAA2-6E3A-FE4C-8DCA-3D273579451A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3446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F73CC-A3D3-454C-9FEC-8E7A2A91C5E0}" type="datetimeFigureOut">
              <a:rPr lang="nl-NL" smtClean="0"/>
              <a:t>30-03-15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C71A-028B-C246-9BBC-00B08EC36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8806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F73CC-A3D3-454C-9FEC-8E7A2A91C5E0}" type="datetimeFigureOut">
              <a:rPr lang="nl-NL" smtClean="0"/>
              <a:t>30-03-15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C71A-028B-C246-9BBC-00B08EC36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7024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F73CC-A3D3-454C-9FEC-8E7A2A91C5E0}" type="datetimeFigureOut">
              <a:rPr lang="nl-NL" smtClean="0"/>
              <a:t>30-03-15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C71A-028B-C246-9BBC-00B08EC36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352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F73CC-A3D3-454C-9FEC-8E7A2A91C5E0}" type="datetimeFigureOut">
              <a:rPr lang="nl-NL" smtClean="0"/>
              <a:t>30-03-15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C71A-028B-C246-9BBC-00B08EC36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82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F73CC-A3D3-454C-9FEC-8E7A2A91C5E0}" type="datetimeFigureOut">
              <a:rPr lang="nl-NL" smtClean="0"/>
              <a:t>30-03-15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C71A-028B-C246-9BBC-00B08EC36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045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F73CC-A3D3-454C-9FEC-8E7A2A91C5E0}" type="datetimeFigureOut">
              <a:rPr lang="nl-NL" smtClean="0"/>
              <a:t>30-03-15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C71A-028B-C246-9BBC-00B08EC36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556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F73CC-A3D3-454C-9FEC-8E7A2A91C5E0}" type="datetimeFigureOut">
              <a:rPr lang="nl-NL" smtClean="0"/>
              <a:t>30-03-15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C71A-028B-C246-9BBC-00B08EC36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0495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F73CC-A3D3-454C-9FEC-8E7A2A91C5E0}" type="datetimeFigureOut">
              <a:rPr lang="nl-NL" smtClean="0"/>
              <a:t>30-03-15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C71A-028B-C246-9BBC-00B08EC36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766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F73CC-A3D3-454C-9FEC-8E7A2A91C5E0}" type="datetimeFigureOut">
              <a:rPr lang="nl-NL" smtClean="0"/>
              <a:t>30-03-15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C71A-028B-C246-9BBC-00B08EC36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4362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F73CC-A3D3-454C-9FEC-8E7A2A91C5E0}" type="datetimeFigureOut">
              <a:rPr lang="nl-NL" smtClean="0"/>
              <a:t>30-03-15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C71A-028B-C246-9BBC-00B08EC36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780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F73CC-A3D3-454C-9FEC-8E7A2A91C5E0}" type="datetimeFigureOut">
              <a:rPr lang="nl-NL" smtClean="0"/>
              <a:t>30-03-15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C71A-028B-C246-9BBC-00B08EC36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441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2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F73CC-A3D3-454C-9FEC-8E7A2A91C5E0}" type="datetimeFigureOut">
              <a:rPr lang="nl-NL" smtClean="0"/>
              <a:t>30-03-15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CC71A-028B-C246-9BBC-00B08EC36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074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95203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49017" y="250515"/>
            <a:ext cx="7772400" cy="1102519"/>
          </a:xfrm>
        </p:spPr>
        <p:txBody>
          <a:bodyPr/>
          <a:lstStyle/>
          <a:p>
            <a:r>
              <a:rPr lang="nl-NL" dirty="0" smtClean="0"/>
              <a:t>Israël en het Midden-Oosten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1646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Mandaat voor Palestina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473" y="1200151"/>
            <a:ext cx="4907480" cy="3449813"/>
          </a:xfrm>
          <a:prstGeom prst="rect">
            <a:avLst/>
          </a:prstGeom>
        </p:spPr>
      </p:pic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225335" y="1200150"/>
            <a:ext cx="3697546" cy="3613079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/>
              <a:t>De Britten hadden na WO I het gezag in Palestina.</a:t>
            </a:r>
          </a:p>
          <a:p>
            <a:r>
              <a:rPr lang="nl-NL" dirty="0" smtClean="0">
                <a:sym typeface="Wingdings"/>
              </a:rPr>
              <a:t>In dit gebied moest het ‘Joodse Nationale Tehuis’ gevestigd worden.</a:t>
            </a:r>
          </a:p>
          <a:p>
            <a:r>
              <a:rPr lang="nl-NL" dirty="0" smtClean="0">
                <a:sym typeface="Wingdings"/>
              </a:rPr>
              <a:t>Waar? Dat was niet niet vastgelegd.</a:t>
            </a:r>
          </a:p>
        </p:txBody>
      </p:sp>
    </p:spTree>
    <p:extLst>
      <p:ext uri="{BB962C8B-B14F-4D97-AF65-F5344CB8AC3E}">
        <p14:creationId xmlns:p14="http://schemas.microsoft.com/office/powerpoint/2010/main" val="4211346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589" y="1200150"/>
            <a:ext cx="5294411" cy="373791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</a:t>
            </a:r>
            <a:r>
              <a:rPr lang="nl-NL" baseline="30000" dirty="0" smtClean="0"/>
              <a:t>e</a:t>
            </a:r>
            <a:r>
              <a:rPr lang="nl-NL" dirty="0" smtClean="0"/>
              <a:t> Wereldoorlog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3228794" cy="3943349"/>
          </a:xfrm>
        </p:spPr>
        <p:txBody>
          <a:bodyPr/>
          <a:lstStyle/>
          <a:p>
            <a:r>
              <a:rPr lang="nl-NL" dirty="0" smtClean="0"/>
              <a:t>Britten verstevigen greep op Midden-Oosten</a:t>
            </a:r>
          </a:p>
          <a:p>
            <a:r>
              <a:rPr lang="nl-NL" dirty="0" smtClean="0"/>
              <a:t>Zionisten vechten mee aan zijde Geallieerden</a:t>
            </a:r>
          </a:p>
          <a:p>
            <a:r>
              <a:rPr lang="nl-NL" dirty="0" smtClean="0"/>
              <a:t>Holocaust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483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sz="4000" dirty="0" smtClean="0"/>
              <a:t>Brits Mandaatgebied </a:t>
            </a:r>
            <a:br>
              <a:rPr lang="nl-NL" sz="4000" dirty="0" smtClean="0"/>
            </a:br>
            <a:r>
              <a:rPr lang="nl-NL" sz="4000" dirty="0" smtClean="0">
                <a:sym typeface="Wingdings"/>
              </a:rPr>
              <a:t>wordt Israël</a:t>
            </a:r>
            <a:endParaRPr lang="nl-NL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00151"/>
            <a:ext cx="3879263" cy="3394472"/>
          </a:xfrm>
        </p:spPr>
        <p:txBody>
          <a:bodyPr>
            <a:normAutofit fontScale="92500" lnSpcReduction="10000"/>
          </a:bodyPr>
          <a:lstStyle/>
          <a:p>
            <a:r>
              <a:rPr lang="nl-NL" sz="2800" dirty="0" smtClean="0"/>
              <a:t>Overdracht aan VN:</a:t>
            </a:r>
            <a:br>
              <a:rPr lang="nl-NL" sz="2800" dirty="0" smtClean="0"/>
            </a:br>
            <a:r>
              <a:rPr lang="nl-NL" sz="2800" dirty="0" smtClean="0"/>
              <a:t>Verdeelplan in 1947 </a:t>
            </a:r>
          </a:p>
          <a:p>
            <a:r>
              <a:rPr lang="nl-NL" sz="2800" dirty="0" smtClean="0"/>
              <a:t>Afgewezen door </a:t>
            </a:r>
            <a:br>
              <a:rPr lang="nl-NL" sz="2800" dirty="0" smtClean="0"/>
            </a:br>
            <a:r>
              <a:rPr lang="nl-NL" sz="2800" dirty="0" err="1" smtClean="0"/>
              <a:t>Palestijnen</a:t>
            </a:r>
            <a:endParaRPr lang="nl-NL" sz="2800" dirty="0" smtClean="0"/>
          </a:p>
          <a:p>
            <a:endParaRPr lang="nl-NL" sz="2800" dirty="0" smtClean="0"/>
          </a:p>
          <a:p>
            <a:r>
              <a:rPr lang="nl-NL" sz="2800" dirty="0" smtClean="0"/>
              <a:t>Gevolg: </a:t>
            </a:r>
            <a:r>
              <a:rPr lang="nl-NL" sz="2800" dirty="0"/>
              <a:t>over en </a:t>
            </a:r>
            <a:r>
              <a:rPr lang="nl-NL" sz="2800" dirty="0" smtClean="0"/>
              <a:t>weer aanslagen tussen </a:t>
            </a:r>
            <a:r>
              <a:rPr lang="nl-NL" sz="2800" dirty="0" err="1" smtClean="0"/>
              <a:t>Palestijnen</a:t>
            </a:r>
            <a:r>
              <a:rPr lang="nl-NL" sz="2800" dirty="0" smtClean="0"/>
              <a:t> en zionisten</a:t>
            </a:r>
          </a:p>
          <a:p>
            <a:endParaRPr lang="nl-NL" sz="2800" dirty="0" smtClean="0"/>
          </a:p>
          <a:p>
            <a:endParaRPr lang="nl-NL" sz="2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579" y="0"/>
            <a:ext cx="37668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3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716" y="0"/>
            <a:ext cx="3900284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4038600" cy="516822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1948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199" y="722801"/>
            <a:ext cx="4653631" cy="3871822"/>
          </a:xfrm>
        </p:spPr>
        <p:txBody>
          <a:bodyPr>
            <a:normAutofit fontScale="85000" lnSpcReduction="20000"/>
          </a:bodyPr>
          <a:lstStyle/>
          <a:p>
            <a:r>
              <a:rPr lang="nl-NL" dirty="0" smtClean="0"/>
              <a:t>Ben </a:t>
            </a:r>
            <a:r>
              <a:rPr lang="nl-NL" dirty="0" err="1"/>
              <a:t>Goerion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sticht </a:t>
            </a:r>
            <a:r>
              <a:rPr lang="nl-NL" dirty="0" smtClean="0"/>
              <a:t>in april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de staat </a:t>
            </a:r>
            <a:r>
              <a:rPr lang="nl-NL" dirty="0" smtClean="0"/>
              <a:t>Israël</a:t>
            </a:r>
          </a:p>
          <a:p>
            <a:r>
              <a:rPr lang="nl-NL" dirty="0" smtClean="0"/>
              <a:t>Arabische </a:t>
            </a:r>
            <a:r>
              <a:rPr lang="nl-NL" dirty="0"/>
              <a:t>staten vallen Israël </a:t>
            </a:r>
            <a:r>
              <a:rPr lang="nl-NL" dirty="0" smtClean="0"/>
              <a:t>aan, maar slecht voorbereid, weinig moraal en slecht getrainde soldaten</a:t>
            </a:r>
          </a:p>
          <a:p>
            <a:r>
              <a:rPr lang="nl-NL" dirty="0" smtClean="0"/>
              <a:t>Israël verovert bijna 80% van Palestina 						</a:t>
            </a:r>
            <a:r>
              <a:rPr lang="nl-NL" dirty="0" smtClean="0">
                <a:sym typeface="Wingdings"/>
              </a:rPr>
              <a:t></a:t>
            </a:r>
          </a:p>
          <a:p>
            <a:r>
              <a:rPr lang="nl-NL" dirty="0" smtClean="0">
                <a:sym typeface="Wingdings"/>
              </a:rPr>
              <a:t>Gevolg: Palestijnse vluchtelingenstroom naar </a:t>
            </a:r>
            <a:r>
              <a:rPr lang="nl-NL" dirty="0" err="1" smtClean="0">
                <a:sym typeface="Wingdings"/>
              </a:rPr>
              <a:t>Gaza</a:t>
            </a:r>
            <a:r>
              <a:rPr lang="nl-NL" dirty="0" smtClean="0">
                <a:sym typeface="Wingdings"/>
              </a:rPr>
              <a:t> en ‘Westoever’. 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t="4880" b="19209"/>
          <a:stretch/>
        </p:blipFill>
        <p:spPr>
          <a:xfrm>
            <a:off x="3964766" y="205979"/>
            <a:ext cx="1278950" cy="144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19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52681" y="0"/>
            <a:ext cx="3391319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5295481" cy="857250"/>
          </a:xfrm>
        </p:spPr>
        <p:txBody>
          <a:bodyPr/>
          <a:lstStyle/>
          <a:p>
            <a:r>
              <a:rPr lang="nl-NL" dirty="0" smtClean="0"/>
              <a:t>PLO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00151"/>
            <a:ext cx="5295481" cy="3394472"/>
          </a:xfrm>
        </p:spPr>
        <p:txBody>
          <a:bodyPr>
            <a:normAutofit fontScale="85000" lnSpcReduction="10000"/>
          </a:bodyPr>
          <a:lstStyle/>
          <a:p>
            <a:r>
              <a:rPr lang="nl-NL" dirty="0" smtClean="0"/>
              <a:t>Palestijnse Bevrijdingsorganisatie</a:t>
            </a:r>
          </a:p>
          <a:p>
            <a:r>
              <a:rPr lang="nl-NL" dirty="0" smtClean="0"/>
              <a:t>1964</a:t>
            </a:r>
          </a:p>
          <a:p>
            <a:r>
              <a:rPr lang="nl-NL" dirty="0" err="1" smtClean="0"/>
              <a:t>Yasser</a:t>
            </a:r>
            <a:r>
              <a:rPr lang="nl-NL" dirty="0" smtClean="0"/>
              <a:t> Arafat</a:t>
            </a:r>
          </a:p>
          <a:p>
            <a:r>
              <a:rPr lang="nl-NL" dirty="0" smtClean="0"/>
              <a:t>Middel: trainingskampen waar men leerde omgaan met wapens</a:t>
            </a:r>
          </a:p>
          <a:p>
            <a:r>
              <a:rPr lang="nl-NL" dirty="0" smtClean="0"/>
              <a:t>Doel: Palestina teruggeven aan </a:t>
            </a:r>
            <a:r>
              <a:rPr lang="nl-NL" dirty="0" err="1" smtClean="0"/>
              <a:t>Palestijnen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1270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6886" y="205979"/>
            <a:ext cx="4561629" cy="85725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1967: </a:t>
            </a:r>
            <a:br>
              <a:rPr lang="nl-NL" dirty="0" smtClean="0"/>
            </a:br>
            <a:r>
              <a:rPr lang="nl-NL" dirty="0" smtClean="0"/>
              <a:t>de Zesdaagse oorlog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6886" y="1324059"/>
            <a:ext cx="4715267" cy="3394472"/>
          </a:xfrm>
        </p:spPr>
        <p:txBody>
          <a:bodyPr>
            <a:normAutofit fontScale="77500" lnSpcReduction="20000"/>
          </a:bodyPr>
          <a:lstStyle/>
          <a:p>
            <a:r>
              <a:rPr lang="nl-NL" dirty="0" smtClean="0"/>
              <a:t>Arabische landen Egypte, Jordani</a:t>
            </a:r>
            <a:r>
              <a:rPr lang="nl-NL" dirty="0" smtClean="0"/>
              <a:t>ë en Syrië vallen Israël aan uit wraak. </a:t>
            </a:r>
          </a:p>
          <a:p>
            <a:r>
              <a:rPr lang="nl-NL" dirty="0" smtClean="0"/>
              <a:t>Israël heeft steun van VS en superieur leger</a:t>
            </a:r>
          </a:p>
          <a:p>
            <a:r>
              <a:rPr lang="nl-NL" dirty="0" smtClean="0"/>
              <a:t>Enorme nederlaag voor Arabische landen</a:t>
            </a:r>
          </a:p>
          <a:p>
            <a:r>
              <a:rPr lang="nl-NL" dirty="0" smtClean="0"/>
              <a:t>Israël verovert gebieden op Arabische landen én krijgt heel Jeruzalem onder controle.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286" y="0"/>
            <a:ext cx="4408714" cy="51435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734" y="1641790"/>
            <a:ext cx="4877034" cy="35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97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l="2560" t="12437" r="20356" b="41970"/>
          <a:stretch/>
        </p:blipFill>
        <p:spPr>
          <a:xfrm>
            <a:off x="0" y="-1"/>
            <a:ext cx="9144000" cy="3312640"/>
          </a:xfrm>
          <a:prstGeom prst="rect">
            <a:avLst/>
          </a:prstGeom>
        </p:spPr>
      </p:pic>
      <p:cxnSp>
        <p:nvCxnSpPr>
          <p:cNvPr id="9" name="Gebogen verbindingslijn 8"/>
          <p:cNvCxnSpPr/>
          <p:nvPr/>
        </p:nvCxnSpPr>
        <p:spPr>
          <a:xfrm rot="5400000">
            <a:off x="220448" y="2943033"/>
            <a:ext cx="1493020" cy="54842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bogen verbindingslijn 9"/>
          <p:cNvCxnSpPr/>
          <p:nvPr/>
        </p:nvCxnSpPr>
        <p:spPr>
          <a:xfrm rot="5400000">
            <a:off x="2528056" y="2943032"/>
            <a:ext cx="1493020" cy="54842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bogen verbindingslijn 10"/>
          <p:cNvCxnSpPr/>
          <p:nvPr/>
        </p:nvCxnSpPr>
        <p:spPr>
          <a:xfrm rot="5400000">
            <a:off x="4798724" y="2943034"/>
            <a:ext cx="1493020" cy="54842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bogen verbindingslijn 11"/>
          <p:cNvCxnSpPr/>
          <p:nvPr/>
        </p:nvCxnSpPr>
        <p:spPr>
          <a:xfrm rot="5400000">
            <a:off x="7050147" y="2943032"/>
            <a:ext cx="1493020" cy="54842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kstvak 13"/>
          <p:cNvSpPr txBox="1"/>
          <p:nvPr/>
        </p:nvSpPr>
        <p:spPr>
          <a:xfrm>
            <a:off x="336751" y="4059962"/>
            <a:ext cx="1472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Onderdeel Ottomaanse Rijk</a:t>
            </a:r>
            <a:endParaRPr lang="nl-NL" dirty="0"/>
          </a:p>
        </p:txBody>
      </p:sp>
      <p:sp>
        <p:nvSpPr>
          <p:cNvPr id="15" name="Tekstvak 14"/>
          <p:cNvSpPr txBox="1"/>
          <p:nvPr/>
        </p:nvSpPr>
        <p:spPr>
          <a:xfrm>
            <a:off x="2471173" y="4059962"/>
            <a:ext cx="1472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Plan van de VN</a:t>
            </a:r>
          </a:p>
          <a:p>
            <a:r>
              <a:rPr lang="nl-NL" dirty="0" smtClean="0"/>
              <a:t>(afgewezen!)</a:t>
            </a:r>
            <a:endParaRPr lang="nl-NL" dirty="0"/>
          </a:p>
        </p:txBody>
      </p:sp>
      <p:sp>
        <p:nvSpPr>
          <p:cNvPr id="16" name="Tekstvak 15"/>
          <p:cNvSpPr txBox="1"/>
          <p:nvPr/>
        </p:nvSpPr>
        <p:spPr>
          <a:xfrm>
            <a:off x="4866918" y="4059962"/>
            <a:ext cx="1472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Stichting staat Israël</a:t>
            </a:r>
            <a:endParaRPr lang="nl-NL" dirty="0"/>
          </a:p>
        </p:txBody>
      </p:sp>
      <p:sp>
        <p:nvSpPr>
          <p:cNvPr id="17" name="Tekstvak 16"/>
          <p:cNvSpPr txBox="1"/>
          <p:nvPr/>
        </p:nvSpPr>
        <p:spPr>
          <a:xfrm>
            <a:off x="6887426" y="4059962"/>
            <a:ext cx="1472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Israël na Zesdaagse oorlog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9746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87150" y="217381"/>
            <a:ext cx="6056850" cy="857250"/>
          </a:xfrm>
        </p:spPr>
        <p:txBody>
          <a:bodyPr>
            <a:normAutofit/>
          </a:bodyPr>
          <a:lstStyle/>
          <a:p>
            <a:r>
              <a:rPr lang="nl-NL" dirty="0" smtClean="0"/>
              <a:t>1973: </a:t>
            </a:r>
            <a:r>
              <a:rPr lang="nl-NL" dirty="0" err="1" smtClean="0"/>
              <a:t>Jom</a:t>
            </a:r>
            <a:r>
              <a:rPr lang="nl-NL" dirty="0" smtClean="0"/>
              <a:t> Kippoeroorlog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87150" y="1200150"/>
            <a:ext cx="6056850" cy="3943349"/>
          </a:xfrm>
        </p:spPr>
        <p:txBody>
          <a:bodyPr>
            <a:normAutofit fontScale="85000" lnSpcReduction="10000"/>
          </a:bodyPr>
          <a:lstStyle/>
          <a:p>
            <a:r>
              <a:rPr lang="nl-NL" dirty="0" smtClean="0"/>
              <a:t>Egypte en Syrië vallen Israël aan</a:t>
            </a:r>
          </a:p>
          <a:p>
            <a:pPr lvl="1"/>
            <a:r>
              <a:rPr lang="nl-NL" dirty="0" smtClean="0"/>
              <a:t>Suezkanaal gesloten, geen toerisme, geen investeringen uit buitenland</a:t>
            </a:r>
          </a:p>
          <a:p>
            <a:pPr lvl="1"/>
            <a:r>
              <a:rPr lang="nl-NL" dirty="0" smtClean="0"/>
              <a:t>Olie wordt als wapen ingezet</a:t>
            </a:r>
          </a:p>
          <a:p>
            <a:r>
              <a:rPr lang="nl-NL" dirty="0" smtClean="0"/>
              <a:t>Israël verrast</a:t>
            </a:r>
          </a:p>
          <a:p>
            <a:pPr lvl="1"/>
            <a:r>
              <a:rPr lang="nl-NL" dirty="0" smtClean="0"/>
              <a:t>VS biedt helpende </a:t>
            </a:r>
            <a:r>
              <a:rPr lang="nl-NL" dirty="0" smtClean="0"/>
              <a:t>hand</a:t>
            </a:r>
          </a:p>
          <a:p>
            <a:pPr lvl="1"/>
            <a:r>
              <a:rPr lang="nl-NL" dirty="0" smtClean="0">
                <a:sym typeface="Wingdings"/>
              </a:rPr>
              <a:t>Isra</a:t>
            </a:r>
            <a:r>
              <a:rPr lang="nl-NL" dirty="0" smtClean="0">
                <a:sym typeface="Wingdings"/>
              </a:rPr>
              <a:t>ël trekt op naar hoofdsteden van Egypte en Syrië</a:t>
            </a:r>
            <a:endParaRPr lang="nl-NL" dirty="0" smtClean="0">
              <a:sym typeface="Wingdings"/>
            </a:endParaRPr>
          </a:p>
          <a:p>
            <a:r>
              <a:rPr lang="nl-NL" dirty="0" smtClean="0">
                <a:sym typeface="Wingdings"/>
              </a:rPr>
              <a:t>VN Veiligheidsraad beëindigt de oorlog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166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93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Na 1973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Arabische landen </a:t>
            </a:r>
            <a:r>
              <a:rPr lang="nl-NL" dirty="0" smtClean="0">
                <a:sym typeface="Wingdings"/>
              </a:rPr>
              <a:t> </a:t>
            </a:r>
            <a:r>
              <a:rPr lang="nl-NL" dirty="0">
                <a:sym typeface="Wingdings"/>
              </a:rPr>
              <a:t>n</a:t>
            </a:r>
            <a:r>
              <a:rPr lang="nl-NL" dirty="0" smtClean="0"/>
              <a:t>iet vechten, maar economische maatregelen</a:t>
            </a:r>
          </a:p>
          <a:p>
            <a:r>
              <a:rPr lang="nl-NL" dirty="0" smtClean="0"/>
              <a:t>Oliecrisis 1973</a:t>
            </a:r>
          </a:p>
          <a:p>
            <a:r>
              <a:rPr lang="nl-NL" dirty="0" smtClean="0"/>
              <a:t>Meer aandacht in Westerse wereld voor Arabische/Palestijnse kant van het probleem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8116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9687" y="205979"/>
            <a:ext cx="3846490" cy="85725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Camp David 1978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39687" y="1200151"/>
            <a:ext cx="4204313" cy="33944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dirty="0" smtClean="0"/>
              <a:t>Onder druk van VS </a:t>
            </a:r>
            <a:r>
              <a:rPr lang="nl-NL" u="sng" dirty="0" smtClean="0"/>
              <a:t>vredesakkoord</a:t>
            </a:r>
          </a:p>
          <a:p>
            <a:r>
              <a:rPr lang="nl-NL" dirty="0" err="1" smtClean="0"/>
              <a:t>Sadat</a:t>
            </a:r>
            <a:r>
              <a:rPr lang="nl-NL" dirty="0" smtClean="0"/>
              <a:t> (Egypte)</a:t>
            </a:r>
          </a:p>
          <a:p>
            <a:r>
              <a:rPr lang="nl-NL" dirty="0" smtClean="0"/>
              <a:t>Carter (VS)</a:t>
            </a:r>
          </a:p>
          <a:p>
            <a:r>
              <a:rPr lang="nl-NL" dirty="0" smtClean="0"/>
              <a:t>Begin (Israël)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Uitkomsten:</a:t>
            </a:r>
            <a:endParaRPr lang="nl-NL" dirty="0"/>
          </a:p>
          <a:p>
            <a:r>
              <a:rPr lang="nl-NL" dirty="0" smtClean="0"/>
              <a:t>Egypte erkent Israël. </a:t>
            </a:r>
          </a:p>
          <a:p>
            <a:r>
              <a:rPr lang="nl-NL" dirty="0" err="1" smtClean="0"/>
              <a:t>Sinaï</a:t>
            </a:r>
            <a:r>
              <a:rPr lang="nl-NL" dirty="0" smtClean="0"/>
              <a:t> woestijn weer Egyptisch</a:t>
            </a:r>
          </a:p>
          <a:p>
            <a:r>
              <a:rPr lang="nl-NL" dirty="0" smtClean="0"/>
              <a:t>Suezkanaal vrij, ook voor Israël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15" y="205979"/>
            <a:ext cx="4691095" cy="325387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966" y="3624327"/>
            <a:ext cx="1555344" cy="151917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/>
          <a:srcRect t="4850" b="24460"/>
          <a:stretch/>
        </p:blipFill>
        <p:spPr>
          <a:xfrm>
            <a:off x="149215" y="3624327"/>
            <a:ext cx="1454858" cy="151917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/>
          <a:srcRect l="9140" t="4019" r="4208" b="23990"/>
          <a:stretch/>
        </p:blipFill>
        <p:spPr>
          <a:xfrm>
            <a:off x="1724261" y="3624327"/>
            <a:ext cx="1488431" cy="151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71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Lesdoelen. Je </a:t>
            </a:r>
            <a:r>
              <a:rPr lang="nl-NL" smtClean="0"/>
              <a:t>kunt uitleggen: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l-NL" dirty="0"/>
              <a:t>Ontstaan v.h. probleem: diaspora, zionisme, WO II </a:t>
            </a:r>
            <a:endParaRPr lang="nl-NL" dirty="0" smtClean="0">
              <a:effectLst/>
            </a:endParaRPr>
          </a:p>
          <a:p>
            <a:r>
              <a:rPr lang="nl-NL" dirty="0"/>
              <a:t>Arabisch nationalisme, verdelingsplan 1947, stichting </a:t>
            </a:r>
            <a:r>
              <a:rPr lang="nl-NL" dirty="0" err="1"/>
              <a:t>Israël</a:t>
            </a:r>
            <a:r>
              <a:rPr lang="nl-NL" dirty="0"/>
              <a:t> 1948 </a:t>
            </a:r>
            <a:endParaRPr lang="nl-NL" dirty="0" smtClean="0">
              <a:effectLst/>
            </a:endParaRPr>
          </a:p>
          <a:p>
            <a:r>
              <a:rPr lang="nl-NL" dirty="0"/>
              <a:t>Oorlogen 1967 en 1973; PLO; Rol VS, economische invloed, belang olie </a:t>
            </a:r>
            <a:endParaRPr lang="nl-NL" dirty="0" smtClean="0">
              <a:effectLst/>
            </a:endParaRPr>
          </a:p>
          <a:p>
            <a:r>
              <a:rPr lang="nl-NL" dirty="0"/>
              <a:t>Bezette gebieden, vredesakkoord Camp David (1979) </a:t>
            </a:r>
            <a:endParaRPr lang="nl-NL" dirty="0" smtClean="0">
              <a:effectLst/>
            </a:endParaRPr>
          </a:p>
          <a:p>
            <a:r>
              <a:rPr lang="nl-NL" dirty="0"/>
              <a:t>Ben </a:t>
            </a:r>
            <a:r>
              <a:rPr lang="nl-NL" dirty="0" err="1"/>
              <a:t>Goerion</a:t>
            </a:r>
            <a:r>
              <a:rPr lang="nl-NL" dirty="0"/>
              <a:t>, </a:t>
            </a:r>
            <a:r>
              <a:rPr lang="nl-NL" dirty="0" err="1"/>
              <a:t>Sadat</a:t>
            </a:r>
            <a:r>
              <a:rPr lang="nl-NL" dirty="0"/>
              <a:t>, Begin, Carter, Arafat </a:t>
            </a:r>
            <a:endParaRPr lang="nl-NL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58329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Periodisering conflict Isra</a:t>
            </a:r>
            <a:r>
              <a:rPr lang="nl-NL" dirty="0" smtClean="0"/>
              <a:t>ël/Palestina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Tx/>
              <a:buChar char="•"/>
            </a:pPr>
            <a:r>
              <a:rPr lang="nl-NL" dirty="0" smtClean="0"/>
              <a:t>Tot 1918: Palestina is onderdeel van het Ottomaanse Rijk</a:t>
            </a:r>
          </a:p>
          <a:p>
            <a:pPr>
              <a:buFontTx/>
              <a:buChar char="•"/>
            </a:pPr>
            <a:r>
              <a:rPr lang="nl-NL" dirty="0" smtClean="0"/>
              <a:t>1917:</a:t>
            </a:r>
            <a:r>
              <a:rPr lang="nl-NL" dirty="0" smtClean="0">
                <a:sym typeface="Wingdings"/>
              </a:rPr>
              <a:t> </a:t>
            </a:r>
            <a:r>
              <a:rPr lang="nl-NL" dirty="0" err="1" smtClean="0">
                <a:sym typeface="Wingdings"/>
              </a:rPr>
              <a:t>Balfourverklaring</a:t>
            </a:r>
            <a:endParaRPr lang="nl-NL" dirty="0" smtClean="0">
              <a:sym typeface="Wingdings"/>
            </a:endParaRPr>
          </a:p>
          <a:p>
            <a:r>
              <a:rPr lang="nl-NL" dirty="0" smtClean="0"/>
              <a:t>1918 – 1945: Palestina onder gezag van Groot-Brittanni</a:t>
            </a:r>
            <a:r>
              <a:rPr lang="nl-NL" dirty="0" smtClean="0"/>
              <a:t>ë</a:t>
            </a:r>
          </a:p>
          <a:p>
            <a:r>
              <a:rPr lang="nl-NL" dirty="0" smtClean="0"/>
              <a:t>1945 – 1948: Palestina onder bestuur VN: tweestatenplan</a:t>
            </a:r>
          </a:p>
          <a:p>
            <a:r>
              <a:rPr lang="nl-NL" dirty="0" smtClean="0"/>
              <a:t>1948: Ben </a:t>
            </a:r>
            <a:r>
              <a:rPr lang="nl-NL" dirty="0" err="1" smtClean="0"/>
              <a:t>Goerion</a:t>
            </a:r>
            <a:r>
              <a:rPr lang="nl-NL" dirty="0" smtClean="0"/>
              <a:t> roept de staat Israël uit</a:t>
            </a:r>
          </a:p>
          <a:p>
            <a:r>
              <a:rPr lang="nl-NL" dirty="0" smtClean="0"/>
              <a:t>1967: Zesdaagse Oorlog</a:t>
            </a:r>
          </a:p>
          <a:p>
            <a:r>
              <a:rPr lang="nl-NL" dirty="0" smtClean="0"/>
              <a:t>1973: Oktober/</a:t>
            </a:r>
            <a:r>
              <a:rPr lang="nl-NL" dirty="0" err="1" smtClean="0"/>
              <a:t>Yom</a:t>
            </a:r>
            <a:r>
              <a:rPr lang="nl-NL" dirty="0" smtClean="0"/>
              <a:t> Kippoeroorlog </a:t>
            </a:r>
            <a:r>
              <a:rPr lang="nl-NL" dirty="0" smtClean="0">
                <a:sym typeface="Wingdings"/>
              </a:rPr>
              <a:t> oliecrisis in o.a. NL</a:t>
            </a:r>
            <a:endParaRPr lang="nl-NL" dirty="0" smtClean="0"/>
          </a:p>
          <a:p>
            <a:r>
              <a:rPr lang="nl-NL" dirty="0" smtClean="0"/>
              <a:t>1978: Akkoorden Camp David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9825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Wat is eigenlijk het probleem in Israël?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 smtClean="0"/>
              <a:t>Zowel Joden als Arabieren maken aanspraak op het grondgebied van de staat Israë</a:t>
            </a:r>
            <a:r>
              <a:rPr lang="nl-NL" dirty="0"/>
              <a:t>l</a:t>
            </a:r>
            <a:r>
              <a:rPr lang="nl-NL" dirty="0" smtClean="0"/>
              <a:t>.</a:t>
            </a:r>
          </a:p>
          <a:p>
            <a:pPr lvl="1"/>
            <a:r>
              <a:rPr lang="nl-NL" dirty="0" smtClean="0"/>
              <a:t>Religieus aspect </a:t>
            </a:r>
            <a:r>
              <a:rPr lang="nl-NL" dirty="0" smtClean="0">
                <a:sym typeface="Wingdings"/>
              </a:rPr>
              <a:t> </a:t>
            </a:r>
            <a:r>
              <a:rPr lang="nl-NL" dirty="0" smtClean="0"/>
              <a:t>Voor joden en moslims liggen er belangrijke religieuze plaatsen</a:t>
            </a:r>
          </a:p>
          <a:p>
            <a:pPr lvl="1"/>
            <a:r>
              <a:rPr lang="nl-NL" dirty="0" smtClean="0"/>
              <a:t>Historisch aspect </a:t>
            </a:r>
            <a:r>
              <a:rPr lang="nl-NL" dirty="0" smtClean="0">
                <a:sym typeface="Wingdings"/>
              </a:rPr>
              <a:t> Joden leefden duizenden jaren geleden al in het gebied. Tegelijkertijd wonen moslims er al in het gebied sinds de 8</a:t>
            </a:r>
            <a:r>
              <a:rPr lang="nl-NL" baseline="30000" dirty="0" smtClean="0">
                <a:sym typeface="Wingdings"/>
              </a:rPr>
              <a:t>e</a:t>
            </a:r>
            <a:r>
              <a:rPr lang="nl-NL" dirty="0" smtClean="0">
                <a:sym typeface="Wingdings"/>
              </a:rPr>
              <a:t> eeuw</a:t>
            </a:r>
            <a:endParaRPr lang="nl-NL" dirty="0" smtClean="0"/>
          </a:p>
          <a:p>
            <a:pPr lvl="1"/>
            <a:r>
              <a:rPr lang="nl-NL" dirty="0" smtClean="0"/>
              <a:t>Politiek aspect </a:t>
            </a:r>
            <a:r>
              <a:rPr lang="nl-NL" dirty="0" smtClean="0">
                <a:sym typeface="Wingdings"/>
              </a:rPr>
              <a:t> Beide partijen zijn beloften gemaakt over het land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542372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9819"/>
            <a:ext cx="8229600" cy="857250"/>
          </a:xfrm>
        </p:spPr>
        <p:txBody>
          <a:bodyPr/>
          <a:lstStyle/>
          <a:p>
            <a:r>
              <a:rPr lang="nl-NL" dirty="0" smtClean="0"/>
              <a:t>Diaspora </a:t>
            </a:r>
            <a:r>
              <a:rPr lang="nl-NL" dirty="0" smtClean="0">
                <a:sym typeface="Wingdings"/>
              </a:rPr>
              <a:t> ‘verstrooiing’ 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315" y="952500"/>
            <a:ext cx="6459568" cy="414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23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420" y="917720"/>
            <a:ext cx="5643580" cy="4225780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Eeuwenoud antisemitisme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half" idx="2"/>
          </p:nvPr>
        </p:nvSpPr>
        <p:spPr>
          <a:xfrm>
            <a:off x="0" y="1063228"/>
            <a:ext cx="3500420" cy="4154969"/>
          </a:xfrm>
        </p:spPr>
        <p:txBody>
          <a:bodyPr/>
          <a:lstStyle/>
          <a:p>
            <a:r>
              <a:rPr lang="nl-NL" dirty="0" smtClean="0"/>
              <a:t>eeuwenoud </a:t>
            </a:r>
            <a:r>
              <a:rPr lang="nl-NL" dirty="0"/>
              <a:t>en hardnekkig racisme </a:t>
            </a:r>
            <a:endParaRPr lang="nl-NL" dirty="0" smtClean="0">
              <a:effectLst/>
            </a:endParaRPr>
          </a:p>
          <a:p>
            <a:r>
              <a:rPr lang="nl-NL" dirty="0"/>
              <a:t>Wortels: religieus; economisch; politiek- ideologisch; </a:t>
            </a:r>
            <a:r>
              <a:rPr lang="nl-NL" dirty="0" smtClean="0"/>
              <a:t>biologisch</a:t>
            </a:r>
          </a:p>
          <a:p>
            <a:r>
              <a:rPr lang="nl-NL" dirty="0" smtClean="0"/>
              <a:t>Pogroms </a:t>
            </a:r>
            <a:r>
              <a:rPr lang="nl-NL" dirty="0" smtClean="0">
                <a:sym typeface="Wingdings"/>
              </a:rPr>
              <a:t></a:t>
            </a:r>
            <a:r>
              <a:rPr lang="nl-NL" dirty="0" smtClean="0"/>
              <a:t> </a:t>
            </a:r>
            <a:endParaRPr lang="nl-NL" dirty="0" smtClean="0">
              <a:effectLst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6240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 descr="Screenshot 2014-01-30 16.22.3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08" r="856"/>
          <a:stretch/>
        </p:blipFill>
        <p:spPr>
          <a:xfrm>
            <a:off x="-565790" y="-16686"/>
            <a:ext cx="9709790" cy="5741155"/>
          </a:xfr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299293" y="-16685"/>
            <a:ext cx="4844707" cy="1196053"/>
          </a:xfrm>
        </p:spPr>
        <p:txBody>
          <a:bodyPr>
            <a:normAutofit fontScale="90000"/>
          </a:bodyPr>
          <a:lstStyle/>
          <a:p>
            <a:pPr algn="r"/>
            <a:r>
              <a:rPr lang="nl-NL" dirty="0" smtClean="0"/>
              <a:t>Ottomaanse Rijk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10" name="Pijl links 9"/>
          <p:cNvSpPr/>
          <p:nvPr/>
        </p:nvSpPr>
        <p:spPr>
          <a:xfrm rot="562471">
            <a:off x="1933492" y="4120319"/>
            <a:ext cx="3876687" cy="171762"/>
          </a:xfrm>
          <a:prstGeom prst="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/>
          <p:cNvSpPr txBox="1"/>
          <p:nvPr/>
        </p:nvSpPr>
        <p:spPr>
          <a:xfrm rot="602073">
            <a:off x="2933045" y="3767251"/>
            <a:ext cx="1366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Palestina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16987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Eerste Wereldoorlog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Het Ottomaanse Rijk behoorde tot de Centralen </a:t>
            </a:r>
            <a:r>
              <a:rPr lang="nl-NL" dirty="0" smtClean="0">
                <a:sym typeface="Wingdings"/>
              </a:rPr>
              <a:t> Duitsland, Oostenrijk-Hongarije en het Ottomaanse Rijk.</a:t>
            </a:r>
          </a:p>
          <a:p>
            <a:r>
              <a:rPr lang="nl-NL" dirty="0" smtClean="0">
                <a:sym typeface="Wingdings"/>
              </a:rPr>
              <a:t>Multinationale staat  veel binnenlandse problemen met volken die zelfbestuur wilden</a:t>
            </a:r>
          </a:p>
          <a:p>
            <a:r>
              <a:rPr lang="nl-NL" dirty="0" smtClean="0">
                <a:sym typeface="Wingdings"/>
              </a:rPr>
              <a:t>De Britten probeerden hier handig gebruik van te maken.</a:t>
            </a:r>
          </a:p>
        </p:txBody>
      </p:sp>
    </p:spTree>
    <p:extLst>
      <p:ext uri="{BB962C8B-B14F-4D97-AF65-F5344CB8AC3E}">
        <p14:creationId xmlns:p14="http://schemas.microsoft.com/office/powerpoint/2010/main" val="1095899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WO I: verdeel en heers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473" y="1200151"/>
            <a:ext cx="4907480" cy="3449813"/>
          </a:xfrm>
          <a:prstGeom prst="rect">
            <a:avLst/>
          </a:prstGeom>
        </p:spPr>
      </p:pic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225335" y="1200150"/>
            <a:ext cx="3697546" cy="36130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/>
              <a:t>GB beloofde steun aan Arabische nationalisten </a:t>
            </a:r>
            <a:r>
              <a:rPr lang="nl-NL" dirty="0" smtClean="0">
                <a:sym typeface="Wingdings"/>
              </a:rPr>
              <a:t> eigen Arabische staat</a:t>
            </a:r>
          </a:p>
          <a:p>
            <a:pPr marL="0" indent="0">
              <a:buNone/>
            </a:pPr>
            <a:endParaRPr lang="nl-NL" dirty="0" smtClean="0">
              <a:sym typeface="Wingdings"/>
            </a:endParaRPr>
          </a:p>
          <a:p>
            <a:pPr marL="0" indent="0">
              <a:buNone/>
            </a:pPr>
            <a:endParaRPr lang="nl-NL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711609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Zionisme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8935" y="1200150"/>
            <a:ext cx="5335076" cy="3943349"/>
          </a:xfrm>
        </p:spPr>
        <p:txBody>
          <a:bodyPr>
            <a:normAutofit fontScale="85000" lnSpcReduction="20000"/>
          </a:bodyPr>
          <a:lstStyle/>
          <a:p>
            <a:r>
              <a:rPr lang="nl-NL" dirty="0" smtClean="0"/>
              <a:t>Zionisme </a:t>
            </a:r>
            <a:r>
              <a:rPr lang="nl-NL" dirty="0" smtClean="0">
                <a:sym typeface="Wingdings"/>
              </a:rPr>
              <a:t> beweging die streefde naar eigen land voor het Joodse volk in Palestina</a:t>
            </a:r>
          </a:p>
          <a:p>
            <a:r>
              <a:rPr lang="nl-NL" dirty="0" err="1">
                <a:sym typeface="Wingdings"/>
              </a:rPr>
              <a:t>Balfourverklaring</a:t>
            </a:r>
            <a:r>
              <a:rPr lang="nl-NL" dirty="0">
                <a:sym typeface="Wingdings"/>
              </a:rPr>
              <a:t> (1917) van GB  In Palestina een Joods Nationaal Tehuis</a:t>
            </a:r>
          </a:p>
          <a:p>
            <a:r>
              <a:rPr lang="nl-NL" dirty="0" smtClean="0">
                <a:sym typeface="Wingdings"/>
              </a:rPr>
              <a:t>In ruil voor Financiële steun </a:t>
            </a:r>
            <a:br>
              <a:rPr lang="nl-NL" dirty="0" smtClean="0">
                <a:sym typeface="Wingdings"/>
              </a:rPr>
            </a:br>
            <a:r>
              <a:rPr lang="nl-NL" dirty="0" smtClean="0">
                <a:sym typeface="Wingdings"/>
              </a:rPr>
              <a:t>aan GB tijdens WO I</a:t>
            </a:r>
          </a:p>
          <a:p>
            <a:r>
              <a:rPr lang="nl-NL" dirty="0" smtClean="0">
                <a:sym typeface="Wingdings"/>
              </a:rPr>
              <a:t>Pioniers naar Palestina </a:t>
            </a:r>
            <a:r>
              <a:rPr lang="nl-NL" dirty="0">
                <a:sym typeface="Wingdings"/>
              </a:rPr>
              <a:t/>
            </a:r>
            <a:br>
              <a:rPr lang="nl-NL" dirty="0">
                <a:sym typeface="Wingdings"/>
              </a:rPr>
            </a:br>
            <a:r>
              <a:rPr lang="nl-NL" dirty="0" smtClean="0">
                <a:sym typeface="Wingdings"/>
              </a:rPr>
              <a:t>na WO I</a:t>
            </a:r>
          </a:p>
          <a:p>
            <a:pPr marL="0" indent="0">
              <a:buNone/>
            </a:pPr>
            <a:endParaRPr lang="nl-NL" dirty="0" smtClean="0">
              <a:sym typeface="Wingdings"/>
            </a:endParaRPr>
          </a:p>
          <a:p>
            <a:endParaRPr lang="nl-NL" dirty="0" smtClean="0">
              <a:sym typeface="Wingdings"/>
            </a:endParaRPr>
          </a:p>
          <a:p>
            <a:endParaRPr lang="nl-NL" dirty="0"/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044342"/>
              </p:ext>
            </p:extLst>
          </p:nvPr>
        </p:nvGraphicFramePr>
        <p:xfrm>
          <a:off x="4651141" y="3039874"/>
          <a:ext cx="4175351" cy="1755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029"/>
                <a:gridCol w="1682961"/>
                <a:gridCol w="1600361"/>
              </a:tblGrid>
              <a:tr h="642892">
                <a:tc>
                  <a:txBody>
                    <a:bodyPr/>
                    <a:lstStyle/>
                    <a:p>
                      <a:r>
                        <a:rPr lang="nl-NL" dirty="0" smtClean="0"/>
                        <a:t>Jaartal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Aantal </a:t>
                      </a:r>
                      <a:r>
                        <a:rPr lang="nl-NL" dirty="0" err="1" smtClean="0"/>
                        <a:t>Palestijnen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Aantal joden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1922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800.000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84.000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1931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860.000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174.000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1944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1.179.000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554.000</a:t>
                      </a:r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644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584</Words>
  <Application>Microsoft Macintosh PowerPoint</Application>
  <PresentationFormat>Diavoorstelling (16:9)</PresentationFormat>
  <Paragraphs>109</Paragraphs>
  <Slides>20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1" baseType="lpstr">
      <vt:lpstr>Office-thema</vt:lpstr>
      <vt:lpstr>Israël en het Midden-Oosten</vt:lpstr>
      <vt:lpstr>Lesdoelen. Je kunt uitleggen:</vt:lpstr>
      <vt:lpstr>Wat is eigenlijk het probleem in Israël?</vt:lpstr>
      <vt:lpstr>Diaspora  ‘verstrooiing’ </vt:lpstr>
      <vt:lpstr>Eeuwenoud antisemitisme</vt:lpstr>
      <vt:lpstr>Ottomaanse Rijk </vt:lpstr>
      <vt:lpstr>Eerste Wereldoorlog</vt:lpstr>
      <vt:lpstr>WO I: verdeel en heers</vt:lpstr>
      <vt:lpstr>Zionisme</vt:lpstr>
      <vt:lpstr>Mandaat voor Palestina</vt:lpstr>
      <vt:lpstr>2e Wereldoorlog</vt:lpstr>
      <vt:lpstr>Brits Mandaatgebied  wordt Israël</vt:lpstr>
      <vt:lpstr>1948</vt:lpstr>
      <vt:lpstr>PLO</vt:lpstr>
      <vt:lpstr>1967:  de Zesdaagse oorlog</vt:lpstr>
      <vt:lpstr>PowerPoint-presentatie</vt:lpstr>
      <vt:lpstr>1973: Jom Kippoeroorlog</vt:lpstr>
      <vt:lpstr>Na 1973</vt:lpstr>
      <vt:lpstr>Camp David 1978</vt:lpstr>
      <vt:lpstr>Periodisering conflict Israël/Palestina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Israël en het Midden-Oosten</dc:title>
  <dc:creator>Robbert-Jan van Schie</dc:creator>
  <cp:lastModifiedBy>Robbert-Jan van Schie</cp:lastModifiedBy>
  <cp:revision>28</cp:revision>
  <dcterms:created xsi:type="dcterms:W3CDTF">2014-01-30T14:51:20Z</dcterms:created>
  <dcterms:modified xsi:type="dcterms:W3CDTF">2015-03-30T07:14:14Z</dcterms:modified>
</cp:coreProperties>
</file>